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63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838200"/>
            <a:ext cx="6629400" cy="1295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4876800"/>
            <a:ext cx="4495800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82F796-3D33-4344-8C5C-67851B5A9F9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C80E2-F151-439D-AEB2-46E0A87F12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38950" y="381000"/>
            <a:ext cx="207645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07695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D7021-49A5-464A-927F-9E0BA7A632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0BBFF-1A5F-4DF9-91B0-432F55C95D8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B7165-F2C3-41FC-8D28-F093EB1DFE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DBC82-D32F-42DF-ABFB-496ADFE94B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AC453-34B8-42CA-ACB0-9382A81D27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805DA-E4C4-41D8-BF5F-A225DE7EF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1C5A4-DA67-40D5-8957-2DC8A702B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2A624-EE1C-42EC-8835-D2B6D098D3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E53F0-04EA-4D44-9979-DBAF023068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381000"/>
            <a:ext cx="556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Haga clic para modificar estilo de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Haga clic para modificar estilos de título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A3D3723-5FAB-4FC5-9884-78D8CAEED0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package" Target="../embeddings/Documento_de_Microsoft_Word2.doc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package" Target="../embeddings/Hoja_de_c_lculo_de_Microsoft_Excel3.xls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1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package" Target="../embeddings/Hoja_de_c_lculo_de_Microsoft_Excel4.xls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emf"/><Relationship Id="rId4" Type="http://schemas.openxmlformats.org/officeDocument/2006/relationships/package" Target="../embeddings/Hoja_de_c_lculo_de_Microsoft_Excel5.xls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e_Microsoft_Word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539552" y="594554"/>
            <a:ext cx="82505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ESTADOS FINANCIEROS</a:t>
            </a:r>
            <a:endParaRPr lang="es-ES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" name="Picture 4" descr="C:\Documents and Settings\Administrador\Mis documentos\Mis imágenes\Image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1219200" cy="1232671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2195736" y="6341258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DOCENTE: LAURA MELISA LORA BARRIOS</a:t>
            </a:r>
            <a:endParaRPr lang="es-E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35696" y="211287"/>
            <a:ext cx="730830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FORMAS DE PRESENTACIÓN</a:t>
            </a:r>
            <a:endParaRPr lang="es-ES" sz="1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683568" y="1916832"/>
            <a:ext cx="3312368" cy="424731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En forma horizontal</a:t>
            </a:r>
            <a:r>
              <a:rPr kumimoji="0" lang="es-ES" sz="1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o de cuenta:</a:t>
            </a:r>
            <a:r>
              <a:rPr kumimoji="0" lang="es-ES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se presentan al lado izquierdo las cuentas del activo (por tener saldo débito), y al lado derecho las cuentas del pasivo y patrimonio (por tener saldo crédito).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ES" sz="1800" dirty="0"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Entonces la ecuación patrimonial se aplicará así: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ACTIVO    =     PASIVO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                      +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                   PATRIMONIO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355976" y="2276872"/>
          <a:ext cx="4320481" cy="3575304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1017734"/>
                <a:gridCol w="872018"/>
                <a:gridCol w="138155"/>
                <a:gridCol w="1420556"/>
                <a:gridCol w="872018"/>
              </a:tblGrid>
              <a:tr h="17145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/>
                        <a:t>ECOPETROL S.A.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145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/>
                        <a:t>801.2345-7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145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/>
                        <a:t>Balance General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145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/>
                        <a:t>A 31 de diciembre de 2008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/>
                        <a:t>ACTIVO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/>
                        <a:t>PASIVO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/>
                        <a:t> 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/>
                        <a:t>Caja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/>
                        <a:t>$ 300.000 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/>
                        <a:t>Proveedores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/>
                        <a:t>$ 150.000 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/>
                        <a:t>Bancos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/>
                        <a:t>$ 100.000 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/>
                        <a:t>Obligaciones Laborales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/>
                        <a:t>$ 50.000 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/>
                        <a:t>TOTAL ACTIVO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/>
                        <a:t>$ 400.000 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/>
                        <a:t>TOTAL PASIVO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/>
                        <a:t>$ 200.000 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/>
                        <a:t> 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/>
                        <a:t> 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/>
                        <a:t> 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/>
                        <a:t>PATRIMONIO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/>
                        <a:t> 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/>
                        <a:t> 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/>
                        <a:t>Aportes sociales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/>
                        <a:t>$ 200.000 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/>
                        <a:t> 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/>
                        <a:t>TOTAL PATRIMONIO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/>
                        <a:t>$ 200.000 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/>
                        <a:t> 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/>
                        <a:t> 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/>
                        <a:t> 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/>
                        <a:t>TOTAL PAS+PAT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/>
                        <a:t>$ 400.000 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42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/>
                        <a:t> 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s-ES" sz="140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/>
                        <a:t> 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9944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/>
                        <a:t>CONTADOR               GERENTE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6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411760" y="188640"/>
            <a:ext cx="673224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FORMAS DE PRESENTACIÓN</a:t>
            </a:r>
            <a:endParaRPr lang="es-ES" sz="1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971600" y="1844824"/>
            <a:ext cx="3312368" cy="45243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hangingPunct="0">
              <a:buFont typeface="Arial" pitchFamily="34" charset="0"/>
              <a:buChar char="•"/>
            </a:pPr>
            <a:r>
              <a:rPr kumimoji="0" lang="es-ES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En forma vertical</a:t>
            </a:r>
            <a:r>
              <a:rPr kumimoji="0" lang="es-E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o de reporte: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es la presentación más usual; se  muestra el activo al lado izquierdo, el pasivo y el patrimonio al lado derecho en la misma columna.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ES" sz="1800" dirty="0"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Entonces la ecuación patrimonial se aplicará así: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s-ES" sz="1800" dirty="0">
                <a:latin typeface="Tahoma" pitchFamily="34" charset="0"/>
                <a:cs typeface="Tahoma" pitchFamily="34" charset="0"/>
              </a:rPr>
              <a:t>ACTIVO             </a:t>
            </a:r>
            <a:endParaRPr lang="es-ES" sz="18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s-ES" sz="1800" dirty="0" smtClean="0">
                <a:latin typeface="Tahoma" pitchFamily="34" charset="0"/>
                <a:cs typeface="Tahoma" pitchFamily="34" charset="0"/>
              </a:rPr>
              <a:t>     </a:t>
            </a:r>
            <a:r>
              <a:rPr lang="es-ES" sz="1800" dirty="0">
                <a:latin typeface="Tahoma" pitchFamily="34" charset="0"/>
                <a:cs typeface="Tahoma" pitchFamily="34" charset="0"/>
              </a:rPr>
              <a:t>=</a:t>
            </a:r>
          </a:p>
          <a:p>
            <a:pPr algn="ctr"/>
            <a:r>
              <a:rPr lang="es-ES" sz="1800" dirty="0" smtClean="0">
                <a:latin typeface="Tahoma" pitchFamily="34" charset="0"/>
                <a:cs typeface="Tahoma" pitchFamily="34" charset="0"/>
              </a:rPr>
              <a:t>PASIVO</a:t>
            </a:r>
            <a:endParaRPr lang="es-ES" sz="1800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s-ES" sz="1800" dirty="0" smtClean="0">
                <a:latin typeface="Tahoma" pitchFamily="34" charset="0"/>
                <a:cs typeface="Tahoma" pitchFamily="34" charset="0"/>
              </a:rPr>
              <a:t>    +</a:t>
            </a:r>
            <a:endParaRPr lang="es-ES" sz="1800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s-ES" sz="1800" dirty="0" smtClean="0">
                <a:latin typeface="Tahoma" pitchFamily="34" charset="0"/>
                <a:cs typeface="Tahoma" pitchFamily="34" charset="0"/>
              </a:rPr>
              <a:t>PATRIMONIO</a:t>
            </a:r>
            <a:endParaRPr lang="es-ES" sz="1800" dirty="0"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4499992" y="1700808"/>
          <a:ext cx="7624464" cy="490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7" name="Documento" r:id="rId4" imgW="7990274" imgH="4433804" progId="Word.Document.12">
                  <p:embed/>
                </p:oleObj>
              </mc:Choice>
              <mc:Fallback>
                <p:oleObj name="Documento" r:id="rId4" imgW="7990274" imgH="4433804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1700808"/>
                        <a:ext cx="7624464" cy="490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6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547664" y="594554"/>
            <a:ext cx="74584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EJERCICIOS DE APLICACIÓN</a:t>
            </a:r>
            <a:endParaRPr lang="es-ES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116632"/>
            <a:ext cx="803453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s-E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Ejercicio</a:t>
            </a:r>
            <a:r>
              <a:rPr lang="es-ES" sz="4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No. </a:t>
            </a:r>
            <a:r>
              <a:rPr lang="es-E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</a:t>
            </a:r>
            <a:endParaRPr lang="es-ES" sz="1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1403648" y="2204864"/>
          <a:ext cx="6532563" cy="329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1" name="Hoja de cálculo" r:id="rId4" imgW="4981575" imgH="3438525" progId="Excel.Sheet.12">
                  <p:embed/>
                </p:oleObj>
              </mc:Choice>
              <mc:Fallback>
                <p:oleObj name="Hoja de cálculo" r:id="rId4" imgW="4981575" imgH="3438525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204864"/>
                        <a:ext cx="6532563" cy="329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2915816" y="692696"/>
            <a:ext cx="6048672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1800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Elabore el Balance General </a:t>
            </a:r>
            <a:r>
              <a:rPr lang="es-ES" sz="1800" dirty="0" smtClean="0">
                <a:solidFill>
                  <a:schemeClr val="accent5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en forma horizontal </a:t>
            </a:r>
            <a:r>
              <a:rPr kumimoji="0" lang="es-ES" sz="1800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de la Compañía </a:t>
            </a:r>
            <a:r>
              <a:rPr kumimoji="0" lang="es-ES" sz="1800" i="0" u="none" strike="noStrike" cap="none" normalizeH="0" baseline="0" dirty="0" err="1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Comcel</a:t>
            </a:r>
            <a:r>
              <a:rPr kumimoji="0" lang="es-ES" sz="1800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S.A. </a:t>
            </a:r>
            <a:r>
              <a:rPr kumimoji="0" lang="es-AR" sz="1800" i="0" u="none" strike="noStrike" cap="none" normalizeH="0" baseline="0" dirty="0" err="1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Nit</a:t>
            </a:r>
            <a:r>
              <a:rPr kumimoji="0" lang="es-AR" sz="1800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. 800.1654-3 con fecha de corte diciembre 31 de 2007.</a:t>
            </a:r>
            <a:endParaRPr kumimoji="0" lang="es-AR" sz="600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548680"/>
            <a:ext cx="803453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Solución</a:t>
            </a:r>
            <a:endParaRPr lang="es-ES" sz="1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1688" name="Object 8"/>
          <p:cNvGraphicFramePr>
            <a:graphicFrameLocks noChangeAspect="1"/>
          </p:cNvGraphicFramePr>
          <p:nvPr/>
        </p:nvGraphicFramePr>
        <p:xfrm>
          <a:off x="1043608" y="1700808"/>
          <a:ext cx="7140575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9" name="Worksheet" r:id="rId4" imgW="5810250" imgH="3009900" progId="Excel.Sheet.8">
                  <p:embed/>
                </p:oleObj>
              </mc:Choice>
              <mc:Fallback>
                <p:oleObj name="Worksheet" r:id="rId4" imgW="5810250" imgH="3009900" progId="Excel.Shee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700808"/>
                        <a:ext cx="7140575" cy="475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8024" y="188640"/>
            <a:ext cx="803453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Ejercicio No. 2</a:t>
            </a:r>
            <a:endParaRPr lang="es-ES" sz="1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2411760" y="2060848"/>
          <a:ext cx="4795837" cy="432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7" name="Hoja de cálculo" r:id="rId4" imgW="3286125" imgH="3095625" progId="Excel.Sheet.12">
                  <p:embed/>
                </p:oleObj>
              </mc:Choice>
              <mc:Fallback>
                <p:oleObj name="Hoja de cálculo" r:id="rId4" imgW="3286125" imgH="3095625" progId="Excel.Shee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060848"/>
                        <a:ext cx="4795837" cy="432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2843808" y="843969"/>
            <a:ext cx="6300192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1800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Elabore el Balance General en forma vertical de SANAUTOS </a:t>
            </a:r>
            <a:r>
              <a:rPr kumimoji="0" lang="es-ES" sz="1800" i="0" u="none" strike="noStrike" cap="none" normalizeH="0" baseline="0" dirty="0" err="1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Nit</a:t>
            </a:r>
            <a:r>
              <a:rPr kumimoji="0" lang="es-ES" sz="1800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. 801.9862-6 con fecha de diciembre 31 de 2008. </a:t>
            </a:r>
            <a:endParaRPr kumimoji="0" lang="es-AR" sz="180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116632"/>
            <a:ext cx="803453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Ejercicio No. 3</a:t>
            </a:r>
            <a:endParaRPr lang="es-ES" sz="1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843808" y="692696"/>
            <a:ext cx="6156176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1800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Elabore el Balance General en forma horizontal de ARRENDAMIENTOS OGLIASTRI </a:t>
            </a:r>
            <a:r>
              <a:rPr kumimoji="0" lang="es-ES" sz="1800" i="0" u="none" strike="noStrike" cap="none" normalizeH="0" baseline="0" dirty="0" err="1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Nit</a:t>
            </a:r>
            <a:r>
              <a:rPr kumimoji="0" lang="es-ES" sz="1800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. 800.2359-4 con fecha de diciembre 31 de 2009. </a:t>
            </a:r>
            <a:endParaRPr kumimoji="0" lang="es-AR" sz="180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02402" name="Object 2"/>
          <p:cNvGraphicFramePr>
            <a:graphicFrameLocks noChangeAspect="1"/>
          </p:cNvGraphicFramePr>
          <p:nvPr/>
        </p:nvGraphicFramePr>
        <p:xfrm>
          <a:off x="2411760" y="1844824"/>
          <a:ext cx="4608511" cy="453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3" name="Hoja de cálculo" r:id="rId4" imgW="2828925" imgH="2409825" progId="Excel.Sheet.12">
                  <p:embed/>
                </p:oleObj>
              </mc:Choice>
              <mc:Fallback>
                <p:oleObj name="Hoja de cálculo" r:id="rId4" imgW="2828925" imgH="2409825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844824"/>
                        <a:ext cx="4608511" cy="4536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827584" y="1484784"/>
            <a:ext cx="7560840" cy="501675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Son los informes que deben preparar las empresas con el fin de conocer la situación financiera y los resultados económicos obtenidos en sus actividades a lo largo de un período.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3200" dirty="0"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Los estados financieros son importantes para </a:t>
            </a: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la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administración, los propietarios, los acreedores y el Estado.</a:t>
            </a:r>
            <a:endParaRPr kumimoji="0" lang="es-E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65448" y="548680"/>
            <a:ext cx="81785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CONCEPTO</a:t>
            </a:r>
            <a:endParaRPr lang="es-ES" sz="2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1484784"/>
            <a:ext cx="69127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>
              <a:buFontTx/>
              <a:buChar char="•"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Balance General</a:t>
            </a:r>
          </a:p>
          <a:p>
            <a:pPr lvl="0" algn="just" eaLnBrk="0" hangingPunct="0">
              <a:buFontTx/>
              <a:buChar char="•"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lvl="0" algn="just" eaLnBrk="0" hangingPunct="0">
              <a:buFontTx/>
              <a:buChar char="•"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Estado de Resultados</a:t>
            </a:r>
          </a:p>
          <a:p>
            <a:pPr lvl="0" algn="just" eaLnBrk="0" hangingPunct="0">
              <a:buFontTx/>
              <a:buChar char="•"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lvl="0" algn="just" eaLnBrk="0" hangingPunct="0">
              <a:buFontTx/>
              <a:buChar char="•"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Estado de Cambios en el Patrimonio o Estado de Superávit</a:t>
            </a:r>
          </a:p>
          <a:p>
            <a:pPr lvl="0" algn="just" eaLnBrk="0" hangingPunct="0">
              <a:buFontTx/>
              <a:buChar char="•"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lvl="0" algn="just" eaLnBrk="0" hangingPunct="0">
              <a:buFontTx/>
              <a:buChar char="•"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Estado de Cambios en la Situación Financiera</a:t>
            </a:r>
          </a:p>
          <a:p>
            <a:pPr lvl="0" algn="just" eaLnBrk="0" hangingPunct="0">
              <a:buFontTx/>
              <a:buChar char="•"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lvl="0" algn="just" eaLnBrk="0" hangingPunct="0">
              <a:buFontTx/>
              <a:buChar char="•"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Estado de Flujos de Efectivo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339752" y="233353"/>
            <a:ext cx="698477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ESTADOS FINANCIEROS BÁSICOS</a:t>
            </a:r>
            <a:endParaRPr lang="es-ES" sz="1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11560" y="1052736"/>
            <a:ext cx="81065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s-E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BALANCE GENERAL</a:t>
            </a:r>
            <a:endParaRPr lang="es-ES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539552" y="1595021"/>
            <a:ext cx="7776864" cy="526297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Es un estado financiero b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á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sico que informa en una fecha determinada la situaci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n financiera de la empresa.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En el balance general 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lo aparecen las denominadas </a:t>
            </a:r>
            <a:r>
              <a:rPr kumimoji="0" lang="es-E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cuentas reales o de balance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(o sea las pertenecientes al activo-pasivo-patrimonio)</a:t>
            </a:r>
            <a:endParaRPr lang="es-ES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Presenta en forma clara el valor de sus propiedades y derechos (activo), sus obligaciones o deudas (pasivo) y patrimonio.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Debe elaborarse por lo menos una vez al a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ñ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o y con fecha de diciembre, certificado o firmado por el gerente y el contador. 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65448" y="476672"/>
            <a:ext cx="817855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CONCEPTO</a:t>
            </a:r>
            <a:endParaRPr lang="es-ES" sz="1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39752" y="188640"/>
            <a:ext cx="659437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EN POCAS PALABRAS…</a:t>
            </a:r>
            <a:endParaRPr lang="es-ES" sz="1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71600" y="1988840"/>
            <a:ext cx="6984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Es un resumen de todo lo que tiene la empresa, de lo que debe, de lo que le deben y de lo que realmente le pertenece a su propietario, a una fecha determinada. </a:t>
            </a:r>
          </a:p>
          <a:p>
            <a:pPr lvl="0" algn="just" eaLnBrk="0" hangingPunct="0"/>
            <a:endParaRPr lang="es-ES" dirty="0"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just" eaLnBrk="0" hangingPunct="0"/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Al elaborar el balance general el empresario obtiene la informaci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n valiosa sobre su negocio, como el estado de sus deudas, lo que debe cobrar o la disponibilidad de dinero en el momento o en un futuro pr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ó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ximo.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57944" y="211287"/>
            <a:ext cx="817855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EJERCICIO</a:t>
            </a:r>
            <a:endParaRPr lang="es-ES" sz="1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1475656" y="1484784"/>
            <a:ext cx="1584176" cy="501675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525505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134525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251010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	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429505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	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381004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	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915816" y="797803"/>
            <a:ext cx="5256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Elimine los códigos</a:t>
            </a:r>
            <a:r>
              <a:rPr kumimoji="0" lang="es-ES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que no deben ser incluidos en el Balance General: </a:t>
            </a:r>
            <a:endParaRPr lang="es-ES" sz="2800" dirty="0">
              <a:solidFill>
                <a:schemeClr val="accent5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563267"/>
            <a:ext cx="16561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310510</a:t>
            </a:r>
          </a:p>
          <a:p>
            <a:pPr lvl="0" algn="just" eaLnBrk="0" hangingPunct="0"/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	</a:t>
            </a:r>
          </a:p>
          <a:p>
            <a:pPr lvl="0" algn="just" eaLnBrk="0" hangingPunct="0"/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512035</a:t>
            </a:r>
          </a:p>
          <a:p>
            <a:pPr lvl="0" algn="just" eaLnBrk="0" hangingPunct="0"/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just" eaLnBrk="0" hangingPunct="0"/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237025</a:t>
            </a:r>
          </a:p>
          <a:p>
            <a:pPr lvl="0" algn="just" eaLnBrk="0" hangingPunct="0"/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	</a:t>
            </a:r>
          </a:p>
          <a:p>
            <a:pPr lvl="0" algn="just" eaLnBrk="0" hangingPunct="0"/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154035</a:t>
            </a:r>
          </a:p>
          <a:p>
            <a:pPr lvl="0" algn="just" eaLnBrk="0" hangingPunct="0"/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	</a:t>
            </a:r>
          </a:p>
          <a:p>
            <a:pPr lvl="0" algn="just" eaLnBrk="0" hangingPunct="0"/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413522	</a:t>
            </a:r>
          </a:p>
        </p:txBody>
      </p:sp>
      <p:sp>
        <p:nvSpPr>
          <p:cNvPr id="8" name="7 Rectángulo"/>
          <p:cNvSpPr/>
          <p:nvPr/>
        </p:nvSpPr>
        <p:spPr>
          <a:xfrm>
            <a:off x="6047656" y="1539465"/>
            <a:ext cx="16926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125515</a:t>
            </a:r>
          </a:p>
          <a:p>
            <a:pPr lvl="0" algn="just" eaLnBrk="0" hangingPunct="0"/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	</a:t>
            </a:r>
          </a:p>
          <a:p>
            <a:pPr lvl="0" algn="just" eaLnBrk="0" hangingPunct="0"/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613548</a:t>
            </a:r>
          </a:p>
          <a:p>
            <a:pPr lvl="0" algn="just" eaLnBrk="0" hangingPunct="0"/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just" eaLnBrk="0" hangingPunct="0"/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210505</a:t>
            </a:r>
          </a:p>
          <a:p>
            <a:pPr lvl="0" algn="just" eaLnBrk="0" hangingPunct="0"/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	</a:t>
            </a:r>
          </a:p>
          <a:p>
            <a:pPr lvl="0" algn="just" eaLnBrk="0" hangingPunct="0"/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521505</a:t>
            </a:r>
          </a:p>
          <a:p>
            <a:pPr lvl="0" algn="just" eaLnBrk="0" hangingPunct="0"/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lvl="0" algn="just" eaLnBrk="0" hangingPunct="0"/>
            <a:r>
              <a:rPr lang="es-ES" sz="3200" dirty="0" smtClean="0">
                <a:latin typeface="Tahoma" pitchFamily="34" charset="0"/>
                <a:cs typeface="Tahoma" pitchFamily="34" charset="0"/>
              </a:rPr>
              <a:t>110505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548680"/>
            <a:ext cx="817855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PARTES</a:t>
            </a:r>
            <a:endParaRPr lang="es-ES" sz="1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1569561"/>
            <a:ext cx="2808312" cy="477053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/>
            <a:r>
              <a:rPr kumimoji="0" lang="es-E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Cuerpo o Contenido:</a:t>
            </a:r>
          </a:p>
          <a:p>
            <a:pPr lvl="0" algn="just" eaLnBrk="0" hangingPunct="0"/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just" eaLnBrk="0" hangingPunct="0"/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El balance general 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debe reflejar en su contenido la ecuaci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ó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n patrimonial;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por ello, en el cuerpo de un balance se incluyen 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ú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nicamente las cuentas reales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y se presentan clasificadas bajo tres t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í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tulos, as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í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:</a:t>
            </a:r>
          </a:p>
          <a:p>
            <a:pPr lvl="0" algn="just" eaLnBrk="0" hangingPunct="0"/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lang="es-ES" sz="1600" dirty="0"/>
          </a:p>
          <a:p>
            <a:pPr lvl="0" algn="just" eaLnBrk="0" hangingPunct="0">
              <a:buFontTx/>
              <a:buChar char="•"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Nombre y valor detallado de cada una de las cuentas de activo</a:t>
            </a:r>
          </a:p>
          <a:p>
            <a:pPr lvl="0" algn="just" eaLnBrk="0" hangingPunct="0">
              <a:buFontTx/>
              <a:buChar char="•"/>
            </a:pPr>
            <a:endParaRPr lang="es-ES" sz="1600" dirty="0"/>
          </a:p>
          <a:p>
            <a:pPr lvl="0" algn="just" eaLnBrk="0" hangingPunct="0">
              <a:buFontTx/>
              <a:buChar char="•"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Nombre y valor detallado de cada una de las cuentas de pasivo</a:t>
            </a:r>
          </a:p>
          <a:p>
            <a:pPr lvl="0" algn="just" eaLnBrk="0" hangingPunct="0">
              <a:buFontTx/>
              <a:buChar char="•"/>
            </a:pPr>
            <a:endParaRPr lang="es-ES" sz="1600" dirty="0"/>
          </a:p>
          <a:p>
            <a:pPr lvl="0" algn="just" eaLnBrk="0" hangingPunct="0">
              <a:buFontTx/>
              <a:buChar char="•"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Nombre y valor detallado de cada una de las cuentas de patrimonio</a:t>
            </a:r>
            <a:endParaRPr lang="es-ES" sz="1600" dirty="0"/>
          </a:p>
        </p:txBody>
      </p:sp>
      <p:grpSp>
        <p:nvGrpSpPr>
          <p:cNvPr id="13" name="12 Grupo"/>
          <p:cNvGrpSpPr/>
          <p:nvPr/>
        </p:nvGrpSpPr>
        <p:grpSpPr>
          <a:xfrm>
            <a:off x="6012160" y="1556792"/>
            <a:ext cx="2448272" cy="4752528"/>
            <a:chOff x="6516216" y="1340768"/>
            <a:chExt cx="2448272" cy="4752528"/>
          </a:xfrm>
        </p:grpSpPr>
        <p:sp>
          <p:nvSpPr>
            <p:cNvPr id="8" name="7 Rectángulo"/>
            <p:cNvSpPr/>
            <p:nvPr/>
          </p:nvSpPr>
          <p:spPr>
            <a:xfrm>
              <a:off x="6516216" y="1340768"/>
              <a:ext cx="2448272" cy="4752528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lvl="0" algn="ctr" eaLnBrk="0" hangingPunct="0"/>
              <a:r>
                <a:rPr kumimoji="0" lang="es-ES" sz="2000" b="1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Firmas:</a:t>
              </a:r>
            </a:p>
            <a:p>
              <a:pPr lvl="0" eaLnBrk="0" hangingPunct="0"/>
              <a:endPara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endParaRPr>
            </a:p>
            <a:p>
              <a:pPr lvl="0" eaLnBrk="0" hangingPunct="0"/>
              <a:endParaRPr lang="es-ES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  <a:p>
              <a:pPr lvl="0" eaLnBrk="0" hangingPunct="0"/>
              <a:endParaRPr lang="es-ES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  <a:p>
              <a:pPr lvl="0" eaLnBrk="0" hangingPunct="0"/>
              <a:endPara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endParaRPr>
            </a:p>
            <a:p>
              <a:pPr lvl="0" eaLnBrk="0" hangingPunct="0"/>
              <a:endPara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endParaRPr>
            </a:p>
            <a:p>
              <a:pPr lvl="0" eaLnBrk="0" hangingPunct="0"/>
              <a:endParaRPr lang="es-ES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  <a:p>
              <a:pPr algn="just" eaLnBrk="0" hangingPunct="0"/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Debe llevar las firmas de los responsables</a:t>
              </a:r>
              <a:r>
                <a:rPr kumimoji="0" lang="es-E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 de su elaboración y aprobación, los cuáles son:</a:t>
              </a:r>
            </a:p>
            <a:p>
              <a:pPr eaLnBrk="0" hangingPunct="0"/>
              <a:endPara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endParaRPr>
            </a:p>
            <a:p>
              <a:pPr lvl="0" eaLnBrk="0" hangingPunct="0">
                <a:buFontTx/>
                <a:buChar char="•"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El Contador</a:t>
              </a:r>
            </a:p>
            <a:p>
              <a:pPr lvl="0" eaLnBrk="0" hangingPunct="0">
                <a:buFontTx/>
                <a:buChar char="•"/>
              </a:pPr>
              <a:endPara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endParaRPr>
            </a:p>
            <a:p>
              <a:pPr lvl="0" eaLnBrk="0" hangingPunct="0">
                <a:buFontTx/>
                <a:buChar char="•"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El Gerente</a:t>
              </a:r>
            </a:p>
            <a:p>
              <a:pPr lvl="0" eaLnBrk="0" hangingPunct="0">
                <a:buFontTx/>
                <a:buChar char="•"/>
              </a:pPr>
              <a:endPara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endParaRPr>
            </a:p>
            <a:p>
              <a:pPr lvl="0" eaLnBrk="0" hangingPunct="0">
                <a:buFontTx/>
                <a:buChar char="•"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El Revisor</a:t>
              </a:r>
              <a:r>
                <a:rPr kumimoji="0" lang="es-E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 Fiscal (Cuando se requiera)</a:t>
              </a:r>
            </a:p>
          </p:txBody>
        </p:sp>
        <p:pic>
          <p:nvPicPr>
            <p:cNvPr id="72710" name="Picture 6" descr="http://www.imedir.udc.es/images/firma_jtv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16216" y="1772815"/>
              <a:ext cx="2448272" cy="864097"/>
            </a:xfrm>
            <a:prstGeom prst="rect">
              <a:avLst/>
            </a:prstGeom>
            <a:noFill/>
          </p:spPr>
        </p:pic>
        <p:pic>
          <p:nvPicPr>
            <p:cNvPr id="72712" name="Picture 8" descr="http://upload.wikimedia.org/wikipedia/commons/b/b5/Firma_Gaud%C3%AD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16216" y="2636912"/>
              <a:ext cx="2448272" cy="839097"/>
            </a:xfrm>
            <a:prstGeom prst="rect">
              <a:avLst/>
            </a:prstGeom>
            <a:noFill/>
          </p:spPr>
        </p:pic>
      </p:grpSp>
      <p:grpSp>
        <p:nvGrpSpPr>
          <p:cNvPr id="12" name="11 Grupo"/>
          <p:cNvGrpSpPr/>
          <p:nvPr/>
        </p:nvGrpSpPr>
        <p:grpSpPr>
          <a:xfrm>
            <a:off x="683568" y="1569561"/>
            <a:ext cx="2376264" cy="4739759"/>
            <a:chOff x="1331640" y="1353537"/>
            <a:chExt cx="2376264" cy="4739759"/>
          </a:xfrm>
        </p:grpSpPr>
        <p:sp>
          <p:nvSpPr>
            <p:cNvPr id="7" name="6 Rectángulo"/>
            <p:cNvSpPr/>
            <p:nvPr/>
          </p:nvSpPr>
          <p:spPr>
            <a:xfrm>
              <a:off x="1331640" y="1353537"/>
              <a:ext cx="2376264" cy="4739759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lvl="0" algn="ctr" eaLnBrk="0" hangingPunct="0"/>
              <a:r>
                <a:rPr kumimoji="0" lang="es-ES" sz="2000" b="1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Encabezamiento:</a:t>
              </a:r>
            </a:p>
            <a:p>
              <a:pPr lvl="0" eaLnBrk="0" hangingPunct="0"/>
              <a:endPara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endParaRPr>
            </a:p>
            <a:p>
              <a:pPr lvl="0" eaLnBrk="0" hangingPunct="0"/>
              <a:endParaRPr lang="es-ES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  <a:p>
              <a:pPr lvl="0" eaLnBrk="0" hangingPunct="0"/>
              <a:endPara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endParaRPr>
            </a:p>
            <a:p>
              <a:pPr lvl="0" eaLnBrk="0" hangingPunct="0"/>
              <a:endParaRPr lang="es-ES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  <a:p>
              <a:pPr lvl="0" eaLnBrk="0" hangingPunct="0"/>
              <a:endPara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endParaRPr>
            </a:p>
            <a:p>
              <a:pPr lvl="0" eaLnBrk="0" hangingPunct="0"/>
              <a:endPara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endParaRPr>
            </a:p>
            <a:p>
              <a:pPr lvl="0" eaLnBrk="0" hangingPunct="0"/>
              <a:endParaRPr lang="es-ES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  <a:p>
              <a:pPr lvl="0" eaLnBrk="0" hangingPunct="0"/>
              <a:endPara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endParaRPr>
            </a:p>
            <a:p>
              <a:pPr lvl="0" eaLnBrk="0" hangingPunct="0">
                <a:buFontTx/>
                <a:buChar char="•"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Nombre o razón social de la empresa</a:t>
              </a:r>
            </a:p>
            <a:p>
              <a:pPr lvl="0" eaLnBrk="0" hangingPunct="0"/>
              <a:endPara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endParaRPr>
            </a:p>
            <a:p>
              <a:pPr lvl="0" eaLnBrk="0" hangingPunct="0">
                <a:buFontTx/>
                <a:buChar char="•"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NIT</a:t>
              </a:r>
            </a:p>
            <a:p>
              <a:pPr lvl="0" eaLnBrk="0" hangingPunct="0">
                <a:buFontTx/>
                <a:buChar char="•"/>
              </a:pPr>
              <a:endPara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endParaRPr>
            </a:p>
            <a:p>
              <a:pPr lvl="0" eaLnBrk="0" hangingPunct="0">
                <a:buFontTx/>
                <a:buChar char="•"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Nombre del documento</a:t>
              </a:r>
            </a:p>
            <a:p>
              <a:pPr lvl="0" eaLnBrk="0" hangingPunct="0">
                <a:buFontTx/>
                <a:buChar char="•"/>
              </a:pPr>
              <a:endPara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endParaRPr>
            </a:p>
            <a:p>
              <a:pPr lvl="0" eaLnBrk="0" hangingPunct="0">
                <a:buFontTx/>
                <a:buChar char="•"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Fecha de corte</a:t>
              </a:r>
            </a:p>
            <a:p>
              <a:pPr lvl="0" eaLnBrk="0" hangingPunct="0">
                <a:buFontTx/>
                <a:buChar char="•"/>
              </a:pPr>
              <a:endPara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endParaRPr>
            </a:p>
          </p:txBody>
        </p:sp>
        <p:pic>
          <p:nvPicPr>
            <p:cNvPr id="72714" name="Picture 10" descr="http://contratacion-santander.gov.co/apc-aa-files/65396261316431393538623861323464/BRUJITAS/LOGO_Ingasoil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31640" y="1844824"/>
              <a:ext cx="2376264" cy="21602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600" y="-27384"/>
            <a:ext cx="817855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EJERCICIO</a:t>
            </a:r>
            <a:endParaRPr lang="es-ES" sz="1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43808" y="548680"/>
            <a:ext cx="6120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Señale las partes del Balance</a:t>
            </a:r>
            <a:r>
              <a:rPr kumimoji="0" lang="es-ES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General en el siguiente ejemplo:</a:t>
            </a:r>
            <a:endParaRPr lang="es-ES" sz="2800" dirty="0">
              <a:solidFill>
                <a:schemeClr val="accent5"/>
              </a:solidFill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683568" y="1268760"/>
            <a:ext cx="8460432" cy="5424684"/>
            <a:chOff x="683568" y="1268760"/>
            <a:chExt cx="8460432" cy="5424684"/>
          </a:xfrm>
        </p:grpSpPr>
        <p:graphicFrame>
          <p:nvGraphicFramePr>
            <p:cNvPr id="75778" name="Object 2"/>
            <p:cNvGraphicFramePr>
              <a:graphicFrameLocks noChangeAspect="1"/>
            </p:cNvGraphicFramePr>
            <p:nvPr/>
          </p:nvGraphicFramePr>
          <p:xfrm>
            <a:off x="683568" y="1268760"/>
            <a:ext cx="8460432" cy="540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779" name="Documento" r:id="rId4" imgW="5405320" imgH="3157889" progId="Word.Document.12">
                    <p:embed/>
                  </p:oleObj>
                </mc:Choice>
                <mc:Fallback>
                  <p:oleObj name="Documento" r:id="rId4" imgW="5405320" imgH="3157889" progId="Word.Document.12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3568" y="1268760"/>
                          <a:ext cx="8460432" cy="5400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8 Forma libre"/>
            <p:cNvSpPr/>
            <p:nvPr/>
          </p:nvSpPr>
          <p:spPr bwMode="auto">
            <a:xfrm>
              <a:off x="3491880" y="5589240"/>
              <a:ext cx="1170081" cy="1089694"/>
            </a:xfrm>
            <a:custGeom>
              <a:avLst/>
              <a:gdLst>
                <a:gd name="connsiteX0" fmla="*/ 538554 w 1170081"/>
                <a:gd name="connsiteY0" fmla="*/ 858582 h 1089694"/>
                <a:gd name="connsiteX1" fmla="*/ 799812 w 1170081"/>
                <a:gd name="connsiteY1" fmla="*/ 828437 h 1089694"/>
                <a:gd name="connsiteX2" fmla="*/ 829957 w 1170081"/>
                <a:gd name="connsiteY2" fmla="*/ 778195 h 1089694"/>
                <a:gd name="connsiteX3" fmla="*/ 890247 w 1170081"/>
                <a:gd name="connsiteY3" fmla="*/ 717905 h 1089694"/>
                <a:gd name="connsiteX4" fmla="*/ 920392 w 1170081"/>
                <a:gd name="connsiteY4" fmla="*/ 707857 h 1089694"/>
                <a:gd name="connsiteX5" fmla="*/ 1020875 w 1170081"/>
                <a:gd name="connsiteY5" fmla="*/ 607373 h 1089694"/>
                <a:gd name="connsiteX6" fmla="*/ 1051020 w 1170081"/>
                <a:gd name="connsiteY6" fmla="*/ 577228 h 1089694"/>
                <a:gd name="connsiteX7" fmla="*/ 1111311 w 1170081"/>
                <a:gd name="connsiteY7" fmla="*/ 496841 h 1089694"/>
                <a:gd name="connsiteX8" fmla="*/ 1101262 w 1170081"/>
                <a:gd name="connsiteY8" fmla="*/ 386310 h 1089694"/>
                <a:gd name="connsiteX9" fmla="*/ 1071117 w 1170081"/>
                <a:gd name="connsiteY9" fmla="*/ 366213 h 1089694"/>
                <a:gd name="connsiteX10" fmla="*/ 920392 w 1170081"/>
                <a:gd name="connsiteY10" fmla="*/ 416455 h 1089694"/>
                <a:gd name="connsiteX11" fmla="*/ 840005 w 1170081"/>
                <a:gd name="connsiteY11" fmla="*/ 496841 h 1089694"/>
                <a:gd name="connsiteX12" fmla="*/ 759618 w 1170081"/>
                <a:gd name="connsiteY12" fmla="*/ 717905 h 1089694"/>
                <a:gd name="connsiteX13" fmla="*/ 860102 w 1170081"/>
                <a:gd name="connsiteY13" fmla="*/ 969114 h 1089694"/>
                <a:gd name="connsiteX14" fmla="*/ 910343 w 1170081"/>
                <a:gd name="connsiteY14" fmla="*/ 979162 h 1089694"/>
                <a:gd name="connsiteX15" fmla="*/ 960585 w 1170081"/>
                <a:gd name="connsiteY15" fmla="*/ 969114 h 1089694"/>
                <a:gd name="connsiteX16" fmla="*/ 980682 w 1170081"/>
                <a:gd name="connsiteY16" fmla="*/ 928921 h 1089694"/>
                <a:gd name="connsiteX17" fmla="*/ 1010827 w 1170081"/>
                <a:gd name="connsiteY17" fmla="*/ 838485 h 1089694"/>
                <a:gd name="connsiteX18" fmla="*/ 1000779 w 1170081"/>
                <a:gd name="connsiteY18" fmla="*/ 537035 h 1089694"/>
                <a:gd name="connsiteX19" fmla="*/ 950537 w 1170081"/>
                <a:gd name="connsiteY19" fmla="*/ 557132 h 1089694"/>
                <a:gd name="connsiteX20" fmla="*/ 900295 w 1170081"/>
                <a:gd name="connsiteY20" fmla="*/ 637518 h 1089694"/>
                <a:gd name="connsiteX21" fmla="*/ 840005 w 1170081"/>
                <a:gd name="connsiteY21" fmla="*/ 748050 h 1089694"/>
                <a:gd name="connsiteX22" fmla="*/ 799812 w 1170081"/>
                <a:gd name="connsiteY22" fmla="*/ 868630 h 1089694"/>
                <a:gd name="connsiteX23" fmla="*/ 819908 w 1170081"/>
                <a:gd name="connsiteY23" fmla="*/ 908824 h 1089694"/>
                <a:gd name="connsiteX24" fmla="*/ 1051020 w 1170081"/>
                <a:gd name="connsiteY24" fmla="*/ 748050 h 1089694"/>
                <a:gd name="connsiteX25" fmla="*/ 1091214 w 1170081"/>
                <a:gd name="connsiteY25" fmla="*/ 687760 h 1089694"/>
                <a:gd name="connsiteX26" fmla="*/ 1040972 w 1170081"/>
                <a:gd name="connsiteY26" fmla="*/ 717905 h 1089694"/>
                <a:gd name="connsiteX27" fmla="*/ 870150 w 1170081"/>
                <a:gd name="connsiteY27" fmla="*/ 848534 h 1089694"/>
                <a:gd name="connsiteX28" fmla="*/ 478264 w 1170081"/>
                <a:gd name="connsiteY28" fmla="*/ 918872 h 1089694"/>
                <a:gd name="connsiteX29" fmla="*/ 36137 w 1170081"/>
                <a:gd name="connsiteY29" fmla="*/ 908824 h 1089694"/>
                <a:gd name="connsiteX30" fmla="*/ 5992 w 1170081"/>
                <a:gd name="connsiteY30" fmla="*/ 888727 h 1089694"/>
                <a:gd name="connsiteX31" fmla="*/ 76330 w 1170081"/>
                <a:gd name="connsiteY31" fmla="*/ 838485 h 1089694"/>
                <a:gd name="connsiteX32" fmla="*/ 247152 w 1170081"/>
                <a:gd name="connsiteY32" fmla="*/ 818389 h 1089694"/>
                <a:gd name="connsiteX33" fmla="*/ 970634 w 1170081"/>
                <a:gd name="connsiteY33" fmla="*/ 848534 h 1089694"/>
                <a:gd name="connsiteX34" fmla="*/ 850053 w 1170081"/>
                <a:gd name="connsiteY34" fmla="*/ 959066 h 1089694"/>
                <a:gd name="connsiteX35" fmla="*/ 719425 w 1170081"/>
                <a:gd name="connsiteY35" fmla="*/ 1039452 h 1089694"/>
                <a:gd name="connsiteX36" fmla="*/ 649086 w 1170081"/>
                <a:gd name="connsiteY36" fmla="*/ 1089694 h 1089694"/>
                <a:gd name="connsiteX37" fmla="*/ 659135 w 1170081"/>
                <a:gd name="connsiteY37" fmla="*/ 848534 h 1089694"/>
                <a:gd name="connsiteX38" fmla="*/ 930440 w 1170081"/>
                <a:gd name="connsiteY38" fmla="*/ 165246 h 1089694"/>
                <a:gd name="connsiteX39" fmla="*/ 1010827 w 1170081"/>
                <a:gd name="connsiteY39" fmla="*/ 24569 h 1089694"/>
                <a:gd name="connsiteX40" fmla="*/ 910343 w 1170081"/>
                <a:gd name="connsiteY40" fmla="*/ 155197 h 1089694"/>
                <a:gd name="connsiteX41" fmla="*/ 639038 w 1170081"/>
                <a:gd name="connsiteY41" fmla="*/ 717905 h 1089694"/>
                <a:gd name="connsiteX42" fmla="*/ 628990 w 1170081"/>
                <a:gd name="connsiteY42" fmla="*/ 868630 h 1089694"/>
                <a:gd name="connsiteX43" fmla="*/ 669183 w 1170081"/>
                <a:gd name="connsiteY43" fmla="*/ 949017 h 1089694"/>
                <a:gd name="connsiteX44" fmla="*/ 769667 w 1170081"/>
                <a:gd name="connsiteY44" fmla="*/ 838485 h 1089694"/>
                <a:gd name="connsiteX45" fmla="*/ 829957 w 1170081"/>
                <a:gd name="connsiteY45" fmla="*/ 486793 h 1089694"/>
                <a:gd name="connsiteX46" fmla="*/ 850053 w 1170081"/>
                <a:gd name="connsiteY46" fmla="*/ 346116 h 1089694"/>
                <a:gd name="connsiteX47" fmla="*/ 920392 w 1170081"/>
                <a:gd name="connsiteY47" fmla="*/ 557132 h 1089694"/>
                <a:gd name="connsiteX48" fmla="*/ 1061069 w 1170081"/>
                <a:gd name="connsiteY48" fmla="*/ 738002 h 1089694"/>
                <a:gd name="connsiteX49" fmla="*/ 1111311 w 1170081"/>
                <a:gd name="connsiteY49" fmla="*/ 748050 h 1089694"/>
                <a:gd name="connsiteX50" fmla="*/ 1151504 w 1170081"/>
                <a:gd name="connsiteY50" fmla="*/ 657615 h 1089694"/>
                <a:gd name="connsiteX51" fmla="*/ 1111311 w 1170081"/>
                <a:gd name="connsiteY51" fmla="*/ 647567 h 1089694"/>
                <a:gd name="connsiteX52" fmla="*/ 1061069 w 1170081"/>
                <a:gd name="connsiteY52" fmla="*/ 677712 h 1089694"/>
                <a:gd name="connsiteX53" fmla="*/ 1030924 w 1170081"/>
                <a:gd name="connsiteY53" fmla="*/ 748050 h 1089694"/>
                <a:gd name="connsiteX54" fmla="*/ 1121359 w 1170081"/>
                <a:gd name="connsiteY54" fmla="*/ 768147 h 108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70081" h="1089694">
                  <a:moveTo>
                    <a:pt x="538554" y="858582"/>
                  </a:moveTo>
                  <a:cubicBezTo>
                    <a:pt x="625640" y="848534"/>
                    <a:pt x="715305" y="851749"/>
                    <a:pt x="799812" y="828437"/>
                  </a:cubicBezTo>
                  <a:cubicBezTo>
                    <a:pt x="818639" y="823243"/>
                    <a:pt x="819123" y="794445"/>
                    <a:pt x="829957" y="778195"/>
                  </a:cubicBezTo>
                  <a:cubicBezTo>
                    <a:pt x="850927" y="746739"/>
                    <a:pt x="858009" y="734024"/>
                    <a:pt x="890247" y="717905"/>
                  </a:cubicBezTo>
                  <a:cubicBezTo>
                    <a:pt x="899721" y="713168"/>
                    <a:pt x="910344" y="711206"/>
                    <a:pt x="920392" y="707857"/>
                  </a:cubicBezTo>
                  <a:lnTo>
                    <a:pt x="1020875" y="607373"/>
                  </a:lnTo>
                  <a:cubicBezTo>
                    <a:pt x="1030923" y="597325"/>
                    <a:pt x="1042143" y="588324"/>
                    <a:pt x="1051020" y="577228"/>
                  </a:cubicBezTo>
                  <a:cubicBezTo>
                    <a:pt x="1098758" y="517556"/>
                    <a:pt x="1079317" y="544831"/>
                    <a:pt x="1111311" y="496841"/>
                  </a:cubicBezTo>
                  <a:cubicBezTo>
                    <a:pt x="1126616" y="450923"/>
                    <a:pt x="1132994" y="449773"/>
                    <a:pt x="1101262" y="386310"/>
                  </a:cubicBezTo>
                  <a:cubicBezTo>
                    <a:pt x="1095861" y="375508"/>
                    <a:pt x="1081165" y="372912"/>
                    <a:pt x="1071117" y="366213"/>
                  </a:cubicBezTo>
                  <a:cubicBezTo>
                    <a:pt x="1020875" y="382960"/>
                    <a:pt x="966497" y="390396"/>
                    <a:pt x="920392" y="416455"/>
                  </a:cubicBezTo>
                  <a:cubicBezTo>
                    <a:pt x="887402" y="435101"/>
                    <a:pt x="861404" y="465566"/>
                    <a:pt x="840005" y="496841"/>
                  </a:cubicBezTo>
                  <a:cubicBezTo>
                    <a:pt x="796077" y="561043"/>
                    <a:pt x="779542" y="644852"/>
                    <a:pt x="759618" y="717905"/>
                  </a:cubicBezTo>
                  <a:cubicBezTo>
                    <a:pt x="797949" y="938305"/>
                    <a:pt x="727119" y="932846"/>
                    <a:pt x="860102" y="969114"/>
                  </a:cubicBezTo>
                  <a:cubicBezTo>
                    <a:pt x="876579" y="973608"/>
                    <a:pt x="893596" y="975813"/>
                    <a:pt x="910343" y="979162"/>
                  </a:cubicBezTo>
                  <a:cubicBezTo>
                    <a:pt x="927090" y="975813"/>
                    <a:pt x="946687" y="979041"/>
                    <a:pt x="960585" y="969114"/>
                  </a:cubicBezTo>
                  <a:cubicBezTo>
                    <a:pt x="972774" y="960408"/>
                    <a:pt x="975305" y="942902"/>
                    <a:pt x="980682" y="928921"/>
                  </a:cubicBezTo>
                  <a:cubicBezTo>
                    <a:pt x="992089" y="899263"/>
                    <a:pt x="1000779" y="868630"/>
                    <a:pt x="1010827" y="838485"/>
                  </a:cubicBezTo>
                  <a:cubicBezTo>
                    <a:pt x="1007478" y="738002"/>
                    <a:pt x="1021845" y="635342"/>
                    <a:pt x="1000779" y="537035"/>
                  </a:cubicBezTo>
                  <a:cubicBezTo>
                    <a:pt x="997000" y="519398"/>
                    <a:pt x="963291" y="544378"/>
                    <a:pt x="950537" y="557132"/>
                  </a:cubicBezTo>
                  <a:cubicBezTo>
                    <a:pt x="928193" y="579475"/>
                    <a:pt x="916127" y="610172"/>
                    <a:pt x="900295" y="637518"/>
                  </a:cubicBezTo>
                  <a:cubicBezTo>
                    <a:pt x="879267" y="673839"/>
                    <a:pt x="857971" y="710121"/>
                    <a:pt x="840005" y="748050"/>
                  </a:cubicBezTo>
                  <a:cubicBezTo>
                    <a:pt x="815303" y="800199"/>
                    <a:pt x="811834" y="820540"/>
                    <a:pt x="799812" y="868630"/>
                  </a:cubicBezTo>
                  <a:cubicBezTo>
                    <a:pt x="806511" y="882028"/>
                    <a:pt x="805133" y="911287"/>
                    <a:pt x="819908" y="908824"/>
                  </a:cubicBezTo>
                  <a:cubicBezTo>
                    <a:pt x="960781" y="885345"/>
                    <a:pt x="980603" y="844073"/>
                    <a:pt x="1051020" y="748050"/>
                  </a:cubicBezTo>
                  <a:cubicBezTo>
                    <a:pt x="1065303" y="728573"/>
                    <a:pt x="1098852" y="710674"/>
                    <a:pt x="1091214" y="687760"/>
                  </a:cubicBezTo>
                  <a:cubicBezTo>
                    <a:pt x="1085038" y="669232"/>
                    <a:pt x="1056767" y="706418"/>
                    <a:pt x="1040972" y="717905"/>
                  </a:cubicBezTo>
                  <a:cubicBezTo>
                    <a:pt x="983001" y="760066"/>
                    <a:pt x="933147" y="814335"/>
                    <a:pt x="870150" y="848534"/>
                  </a:cubicBezTo>
                  <a:cubicBezTo>
                    <a:pt x="727261" y="926103"/>
                    <a:pt x="636651" y="911330"/>
                    <a:pt x="478264" y="918872"/>
                  </a:cubicBezTo>
                  <a:cubicBezTo>
                    <a:pt x="330888" y="915523"/>
                    <a:pt x="183251" y="918214"/>
                    <a:pt x="36137" y="908824"/>
                  </a:cubicBezTo>
                  <a:cubicBezTo>
                    <a:pt x="24085" y="908055"/>
                    <a:pt x="0" y="899213"/>
                    <a:pt x="5992" y="888727"/>
                  </a:cubicBezTo>
                  <a:cubicBezTo>
                    <a:pt x="20287" y="863710"/>
                    <a:pt x="48670" y="846553"/>
                    <a:pt x="76330" y="838485"/>
                  </a:cubicBezTo>
                  <a:cubicBezTo>
                    <a:pt x="131370" y="822432"/>
                    <a:pt x="190211" y="825088"/>
                    <a:pt x="247152" y="818389"/>
                  </a:cubicBezTo>
                  <a:lnTo>
                    <a:pt x="970634" y="848534"/>
                  </a:lnTo>
                  <a:cubicBezTo>
                    <a:pt x="1023733" y="860924"/>
                    <a:pt x="893464" y="926074"/>
                    <a:pt x="850053" y="959066"/>
                  </a:cubicBezTo>
                  <a:cubicBezTo>
                    <a:pt x="809348" y="990002"/>
                    <a:pt x="762292" y="1011589"/>
                    <a:pt x="719425" y="1039452"/>
                  </a:cubicBezTo>
                  <a:cubicBezTo>
                    <a:pt x="695267" y="1055155"/>
                    <a:pt x="672532" y="1072947"/>
                    <a:pt x="649086" y="1089694"/>
                  </a:cubicBezTo>
                  <a:cubicBezTo>
                    <a:pt x="535644" y="1061334"/>
                    <a:pt x="587496" y="1088525"/>
                    <a:pt x="659135" y="848534"/>
                  </a:cubicBezTo>
                  <a:cubicBezTo>
                    <a:pt x="764489" y="495598"/>
                    <a:pt x="783155" y="445087"/>
                    <a:pt x="930440" y="165246"/>
                  </a:cubicBezTo>
                  <a:cubicBezTo>
                    <a:pt x="955594" y="117453"/>
                    <a:pt x="1059133" y="48723"/>
                    <a:pt x="1010827" y="24569"/>
                  </a:cubicBezTo>
                  <a:cubicBezTo>
                    <a:pt x="961692" y="0"/>
                    <a:pt x="939900" y="108891"/>
                    <a:pt x="910343" y="155197"/>
                  </a:cubicBezTo>
                  <a:cubicBezTo>
                    <a:pt x="690486" y="499638"/>
                    <a:pt x="737545" y="408310"/>
                    <a:pt x="639038" y="717905"/>
                  </a:cubicBezTo>
                  <a:cubicBezTo>
                    <a:pt x="635689" y="768147"/>
                    <a:pt x="622477" y="818700"/>
                    <a:pt x="628990" y="868630"/>
                  </a:cubicBezTo>
                  <a:cubicBezTo>
                    <a:pt x="632865" y="898337"/>
                    <a:pt x="639890" y="955294"/>
                    <a:pt x="669183" y="949017"/>
                  </a:cubicBezTo>
                  <a:cubicBezTo>
                    <a:pt x="717871" y="938584"/>
                    <a:pt x="736172" y="875329"/>
                    <a:pt x="769667" y="838485"/>
                  </a:cubicBezTo>
                  <a:cubicBezTo>
                    <a:pt x="789764" y="721254"/>
                    <a:pt x="810792" y="604180"/>
                    <a:pt x="829957" y="486793"/>
                  </a:cubicBezTo>
                  <a:cubicBezTo>
                    <a:pt x="837589" y="440044"/>
                    <a:pt x="812663" y="317034"/>
                    <a:pt x="850053" y="346116"/>
                  </a:cubicBezTo>
                  <a:cubicBezTo>
                    <a:pt x="908578" y="391636"/>
                    <a:pt x="892162" y="488573"/>
                    <a:pt x="920392" y="557132"/>
                  </a:cubicBezTo>
                  <a:cubicBezTo>
                    <a:pt x="958413" y="649470"/>
                    <a:pt x="977275" y="696105"/>
                    <a:pt x="1061069" y="738002"/>
                  </a:cubicBezTo>
                  <a:cubicBezTo>
                    <a:pt x="1076345" y="745640"/>
                    <a:pt x="1094564" y="744701"/>
                    <a:pt x="1111311" y="748050"/>
                  </a:cubicBezTo>
                  <a:cubicBezTo>
                    <a:pt x="1134268" y="725093"/>
                    <a:pt x="1170081" y="700961"/>
                    <a:pt x="1151504" y="657615"/>
                  </a:cubicBezTo>
                  <a:cubicBezTo>
                    <a:pt x="1146064" y="644922"/>
                    <a:pt x="1124709" y="650916"/>
                    <a:pt x="1111311" y="647567"/>
                  </a:cubicBezTo>
                  <a:cubicBezTo>
                    <a:pt x="1094564" y="657615"/>
                    <a:pt x="1074879" y="663902"/>
                    <a:pt x="1061069" y="677712"/>
                  </a:cubicBezTo>
                  <a:cubicBezTo>
                    <a:pt x="1048651" y="690130"/>
                    <a:pt x="1036929" y="730033"/>
                    <a:pt x="1030924" y="748050"/>
                  </a:cubicBezTo>
                  <a:cubicBezTo>
                    <a:pt x="1093605" y="773123"/>
                    <a:pt x="1063128" y="768147"/>
                    <a:pt x="1121359" y="768147"/>
                  </a:cubicBez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9 Forma libre"/>
            <p:cNvSpPr/>
            <p:nvPr/>
          </p:nvSpPr>
          <p:spPr bwMode="auto">
            <a:xfrm>
              <a:off x="4716016" y="5949280"/>
              <a:ext cx="1515621" cy="744164"/>
            </a:xfrm>
            <a:custGeom>
              <a:avLst/>
              <a:gdLst>
                <a:gd name="connsiteX0" fmla="*/ 515869 w 1515621"/>
                <a:gd name="connsiteY0" fmla="*/ 667320 h 744164"/>
                <a:gd name="connsiteX1" fmla="*/ 525918 w 1515621"/>
                <a:gd name="connsiteY1" fmla="*/ 576885 h 744164"/>
                <a:gd name="connsiteX2" fmla="*/ 546014 w 1515621"/>
                <a:gd name="connsiteY2" fmla="*/ 546740 h 744164"/>
                <a:gd name="connsiteX3" fmla="*/ 576160 w 1515621"/>
                <a:gd name="connsiteY3" fmla="*/ 456305 h 744164"/>
                <a:gd name="connsiteX4" fmla="*/ 646498 w 1515621"/>
                <a:gd name="connsiteY4" fmla="*/ 406063 h 744164"/>
                <a:gd name="connsiteX5" fmla="*/ 656546 w 1515621"/>
                <a:gd name="connsiteY5" fmla="*/ 446256 h 744164"/>
                <a:gd name="connsiteX6" fmla="*/ 656546 w 1515621"/>
                <a:gd name="connsiteY6" fmla="*/ 546740 h 744164"/>
                <a:gd name="connsiteX7" fmla="*/ 616353 w 1515621"/>
                <a:gd name="connsiteY7" fmla="*/ 566836 h 744164"/>
                <a:gd name="connsiteX8" fmla="*/ 556063 w 1515621"/>
                <a:gd name="connsiteY8" fmla="*/ 556788 h 744164"/>
                <a:gd name="connsiteX9" fmla="*/ 546014 w 1515621"/>
                <a:gd name="connsiteY9" fmla="*/ 456305 h 744164"/>
                <a:gd name="connsiteX10" fmla="*/ 535966 w 1515621"/>
                <a:gd name="connsiteY10" fmla="*/ 426160 h 744164"/>
                <a:gd name="connsiteX11" fmla="*/ 566111 w 1515621"/>
                <a:gd name="connsiteY11" fmla="*/ 375918 h 744164"/>
                <a:gd name="connsiteX12" fmla="*/ 626401 w 1515621"/>
                <a:gd name="connsiteY12" fmla="*/ 345773 h 744164"/>
                <a:gd name="connsiteX13" fmla="*/ 656546 w 1515621"/>
                <a:gd name="connsiteY13" fmla="*/ 325676 h 744164"/>
                <a:gd name="connsiteX14" fmla="*/ 596256 w 1515621"/>
                <a:gd name="connsiteY14" fmla="*/ 215144 h 744164"/>
                <a:gd name="connsiteX15" fmla="*/ 465628 w 1515621"/>
                <a:gd name="connsiteY15" fmla="*/ 265386 h 744164"/>
                <a:gd name="connsiteX16" fmla="*/ 415386 w 1515621"/>
                <a:gd name="connsiteY16" fmla="*/ 526643 h 744164"/>
                <a:gd name="connsiteX17" fmla="*/ 455579 w 1515621"/>
                <a:gd name="connsiteY17" fmla="*/ 546740 h 744164"/>
                <a:gd name="connsiteX18" fmla="*/ 525918 w 1515621"/>
                <a:gd name="connsiteY18" fmla="*/ 586933 h 744164"/>
                <a:gd name="connsiteX19" fmla="*/ 455579 w 1515621"/>
                <a:gd name="connsiteY19" fmla="*/ 596981 h 744164"/>
                <a:gd name="connsiteX20" fmla="*/ 385241 w 1515621"/>
                <a:gd name="connsiteY20" fmla="*/ 556788 h 744164"/>
                <a:gd name="connsiteX21" fmla="*/ 425434 w 1515621"/>
                <a:gd name="connsiteY21" fmla="*/ 516595 h 744164"/>
                <a:gd name="connsiteX22" fmla="*/ 556063 w 1515621"/>
                <a:gd name="connsiteY22" fmla="*/ 466353 h 744164"/>
                <a:gd name="connsiteX23" fmla="*/ 807272 w 1515621"/>
                <a:gd name="connsiteY23" fmla="*/ 426160 h 744164"/>
                <a:gd name="connsiteX24" fmla="*/ 847465 w 1515621"/>
                <a:gd name="connsiteY24" fmla="*/ 416111 h 744164"/>
                <a:gd name="connsiteX25" fmla="*/ 807272 w 1515621"/>
                <a:gd name="connsiteY25" fmla="*/ 436208 h 744164"/>
                <a:gd name="connsiteX26" fmla="*/ 716836 w 1515621"/>
                <a:gd name="connsiteY26" fmla="*/ 456305 h 744164"/>
                <a:gd name="connsiteX27" fmla="*/ 646498 w 1515621"/>
                <a:gd name="connsiteY27" fmla="*/ 486450 h 744164"/>
                <a:gd name="connsiteX28" fmla="*/ 576160 w 1515621"/>
                <a:gd name="connsiteY28" fmla="*/ 506546 h 744164"/>
                <a:gd name="connsiteX29" fmla="*/ 515869 w 1515621"/>
                <a:gd name="connsiteY29" fmla="*/ 496498 h 744164"/>
                <a:gd name="connsiteX30" fmla="*/ 556063 w 1515621"/>
                <a:gd name="connsiteY30" fmla="*/ 295531 h 744164"/>
                <a:gd name="connsiteX31" fmla="*/ 616353 w 1515621"/>
                <a:gd name="connsiteY31" fmla="*/ 114661 h 744164"/>
                <a:gd name="connsiteX32" fmla="*/ 606305 w 1515621"/>
                <a:gd name="connsiteY32" fmla="*/ 506546 h 744164"/>
                <a:gd name="connsiteX33" fmla="*/ 586208 w 1515621"/>
                <a:gd name="connsiteY33" fmla="*/ 215144 h 744164"/>
                <a:gd name="connsiteX34" fmla="*/ 546014 w 1515621"/>
                <a:gd name="connsiteY34" fmla="*/ 195047 h 744164"/>
                <a:gd name="connsiteX35" fmla="*/ 184274 w 1515621"/>
                <a:gd name="connsiteY35" fmla="*/ 365869 h 744164"/>
                <a:gd name="connsiteX36" fmla="*/ 174225 w 1515621"/>
                <a:gd name="connsiteY36" fmla="*/ 406063 h 744164"/>
                <a:gd name="connsiteX37" fmla="*/ 1430269 w 1515621"/>
                <a:gd name="connsiteY37" fmla="*/ 436208 h 744164"/>
                <a:gd name="connsiteX38" fmla="*/ 1179061 w 1515621"/>
                <a:gd name="connsiteY38" fmla="*/ 486450 h 744164"/>
                <a:gd name="connsiteX39" fmla="*/ 415386 w 1515621"/>
                <a:gd name="connsiteY39" fmla="*/ 627127 h 744164"/>
                <a:gd name="connsiteX40" fmla="*/ 103887 w 1515621"/>
                <a:gd name="connsiteY40" fmla="*/ 637175 h 744164"/>
                <a:gd name="connsiteX41" fmla="*/ 807272 w 1515621"/>
                <a:gd name="connsiteY41" fmla="*/ 627127 h 744164"/>
                <a:gd name="connsiteX42" fmla="*/ 777127 w 1515621"/>
                <a:gd name="connsiteY42" fmla="*/ 335724 h 744164"/>
                <a:gd name="connsiteX43" fmla="*/ 767078 w 1515621"/>
                <a:gd name="connsiteY43" fmla="*/ 406063 h 744164"/>
                <a:gd name="connsiteX44" fmla="*/ 726885 w 1515621"/>
                <a:gd name="connsiteY44" fmla="*/ 305579 h 744164"/>
                <a:gd name="connsiteX45" fmla="*/ 626401 w 1515621"/>
                <a:gd name="connsiteY45" fmla="*/ 586933 h 744164"/>
                <a:gd name="connsiteX46" fmla="*/ 616353 w 1515621"/>
                <a:gd name="connsiteY46" fmla="*/ 255338 h 744164"/>
                <a:gd name="connsiteX47" fmla="*/ 606305 w 1515621"/>
                <a:gd name="connsiteY47" fmla="*/ 205096 h 744164"/>
                <a:gd name="connsiteX48" fmla="*/ 576160 w 1515621"/>
                <a:gd name="connsiteY48" fmla="*/ 154854 h 744164"/>
                <a:gd name="connsiteX49" fmla="*/ 566111 w 1515621"/>
                <a:gd name="connsiteY49" fmla="*/ 24225 h 744164"/>
                <a:gd name="connsiteX50" fmla="*/ 606305 w 1515621"/>
                <a:gd name="connsiteY50" fmla="*/ 174951 h 744164"/>
                <a:gd name="connsiteX51" fmla="*/ 566111 w 1515621"/>
                <a:gd name="connsiteY51" fmla="*/ 526643 h 744164"/>
                <a:gd name="connsiteX52" fmla="*/ 535966 w 1515621"/>
                <a:gd name="connsiteY52" fmla="*/ 426160 h 744164"/>
                <a:gd name="connsiteX53" fmla="*/ 495773 w 1515621"/>
                <a:gd name="connsiteY53" fmla="*/ 667320 h 744164"/>
                <a:gd name="connsiteX54" fmla="*/ 626401 w 1515621"/>
                <a:gd name="connsiteY54" fmla="*/ 637175 h 744164"/>
                <a:gd name="connsiteX55" fmla="*/ 837417 w 1515621"/>
                <a:gd name="connsiteY55" fmla="*/ 556788 h 744164"/>
                <a:gd name="connsiteX56" fmla="*/ 867562 w 1515621"/>
                <a:gd name="connsiteY56" fmla="*/ 516595 h 744164"/>
                <a:gd name="connsiteX57" fmla="*/ 847465 w 1515621"/>
                <a:gd name="connsiteY57" fmla="*/ 476401 h 744164"/>
                <a:gd name="connsiteX58" fmla="*/ 1380028 w 1515621"/>
                <a:gd name="connsiteY58" fmla="*/ 466353 h 744164"/>
                <a:gd name="connsiteX59" fmla="*/ 1058480 w 1515621"/>
                <a:gd name="connsiteY59" fmla="*/ 426160 h 744164"/>
                <a:gd name="connsiteX60" fmla="*/ 485724 w 1515621"/>
                <a:gd name="connsiteY60" fmla="*/ 396014 h 744164"/>
                <a:gd name="connsiteX61" fmla="*/ 817320 w 1515621"/>
                <a:gd name="connsiteY61" fmla="*/ 385966 h 744164"/>
                <a:gd name="connsiteX62" fmla="*/ 586208 w 1515621"/>
                <a:gd name="connsiteY62" fmla="*/ 305579 h 744164"/>
                <a:gd name="connsiteX63" fmla="*/ 515869 w 1515621"/>
                <a:gd name="connsiteY63" fmla="*/ 285483 h 744164"/>
                <a:gd name="connsiteX64" fmla="*/ 535966 w 1515621"/>
                <a:gd name="connsiteY64" fmla="*/ 295531 h 744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515621" h="744164">
                  <a:moveTo>
                    <a:pt x="515869" y="667320"/>
                  </a:moveTo>
                  <a:cubicBezTo>
                    <a:pt x="519219" y="637175"/>
                    <a:pt x="518562" y="606310"/>
                    <a:pt x="525918" y="576885"/>
                  </a:cubicBezTo>
                  <a:cubicBezTo>
                    <a:pt x="528847" y="565169"/>
                    <a:pt x="541774" y="558048"/>
                    <a:pt x="546014" y="546740"/>
                  </a:cubicBezTo>
                  <a:cubicBezTo>
                    <a:pt x="561632" y="505091"/>
                    <a:pt x="546117" y="491355"/>
                    <a:pt x="576160" y="456305"/>
                  </a:cubicBezTo>
                  <a:cubicBezTo>
                    <a:pt x="584469" y="446611"/>
                    <a:pt x="632378" y="415477"/>
                    <a:pt x="646498" y="406063"/>
                  </a:cubicBezTo>
                  <a:cubicBezTo>
                    <a:pt x="649847" y="419461"/>
                    <a:pt x="652752" y="432977"/>
                    <a:pt x="656546" y="446256"/>
                  </a:cubicBezTo>
                  <a:cubicBezTo>
                    <a:pt x="667364" y="484118"/>
                    <a:pt x="683122" y="498903"/>
                    <a:pt x="656546" y="546740"/>
                  </a:cubicBezTo>
                  <a:cubicBezTo>
                    <a:pt x="649272" y="559834"/>
                    <a:pt x="629751" y="560137"/>
                    <a:pt x="616353" y="566836"/>
                  </a:cubicBezTo>
                  <a:cubicBezTo>
                    <a:pt x="596256" y="563487"/>
                    <a:pt x="567001" y="573977"/>
                    <a:pt x="556063" y="556788"/>
                  </a:cubicBezTo>
                  <a:cubicBezTo>
                    <a:pt x="537991" y="528389"/>
                    <a:pt x="551133" y="489575"/>
                    <a:pt x="546014" y="456305"/>
                  </a:cubicBezTo>
                  <a:cubicBezTo>
                    <a:pt x="544403" y="445836"/>
                    <a:pt x="539315" y="436208"/>
                    <a:pt x="535966" y="426160"/>
                  </a:cubicBezTo>
                  <a:cubicBezTo>
                    <a:pt x="546014" y="409413"/>
                    <a:pt x="553401" y="390747"/>
                    <a:pt x="566111" y="375918"/>
                  </a:cubicBezTo>
                  <a:cubicBezTo>
                    <a:pt x="581695" y="357737"/>
                    <a:pt x="605299" y="352807"/>
                    <a:pt x="626401" y="345773"/>
                  </a:cubicBezTo>
                  <a:cubicBezTo>
                    <a:pt x="636449" y="339074"/>
                    <a:pt x="656546" y="337753"/>
                    <a:pt x="656546" y="325676"/>
                  </a:cubicBezTo>
                  <a:cubicBezTo>
                    <a:pt x="656546" y="246427"/>
                    <a:pt x="639931" y="244261"/>
                    <a:pt x="596256" y="215144"/>
                  </a:cubicBezTo>
                  <a:cubicBezTo>
                    <a:pt x="552713" y="231891"/>
                    <a:pt x="500395" y="234278"/>
                    <a:pt x="465628" y="265386"/>
                  </a:cubicBezTo>
                  <a:cubicBezTo>
                    <a:pt x="395771" y="327890"/>
                    <a:pt x="390151" y="445889"/>
                    <a:pt x="415386" y="526643"/>
                  </a:cubicBezTo>
                  <a:cubicBezTo>
                    <a:pt x="419854" y="540940"/>
                    <a:pt x="442573" y="539308"/>
                    <a:pt x="455579" y="546740"/>
                  </a:cubicBezTo>
                  <a:cubicBezTo>
                    <a:pt x="554989" y="603546"/>
                    <a:pt x="404467" y="526208"/>
                    <a:pt x="525918" y="586933"/>
                  </a:cubicBezTo>
                  <a:cubicBezTo>
                    <a:pt x="502472" y="590282"/>
                    <a:pt x="479166" y="599125"/>
                    <a:pt x="455579" y="596981"/>
                  </a:cubicBezTo>
                  <a:cubicBezTo>
                    <a:pt x="440816" y="595639"/>
                    <a:pt x="398638" y="565719"/>
                    <a:pt x="385241" y="556788"/>
                  </a:cubicBezTo>
                  <a:cubicBezTo>
                    <a:pt x="368288" y="505929"/>
                    <a:pt x="367232" y="535996"/>
                    <a:pt x="425434" y="516595"/>
                  </a:cubicBezTo>
                  <a:cubicBezTo>
                    <a:pt x="469693" y="501842"/>
                    <a:pt x="511473" y="480073"/>
                    <a:pt x="556063" y="466353"/>
                  </a:cubicBezTo>
                  <a:cubicBezTo>
                    <a:pt x="667731" y="431994"/>
                    <a:pt x="694742" y="435537"/>
                    <a:pt x="807272" y="426160"/>
                  </a:cubicBezTo>
                  <a:cubicBezTo>
                    <a:pt x="820670" y="422810"/>
                    <a:pt x="847465" y="402301"/>
                    <a:pt x="847465" y="416111"/>
                  </a:cubicBezTo>
                  <a:cubicBezTo>
                    <a:pt x="847465" y="431090"/>
                    <a:pt x="821589" y="431803"/>
                    <a:pt x="807272" y="436208"/>
                  </a:cubicBezTo>
                  <a:cubicBezTo>
                    <a:pt x="777757" y="445290"/>
                    <a:pt x="746311" y="447094"/>
                    <a:pt x="716836" y="456305"/>
                  </a:cubicBezTo>
                  <a:cubicBezTo>
                    <a:pt x="692489" y="463914"/>
                    <a:pt x="670520" y="477871"/>
                    <a:pt x="646498" y="486450"/>
                  </a:cubicBezTo>
                  <a:cubicBezTo>
                    <a:pt x="623534" y="494651"/>
                    <a:pt x="599606" y="499847"/>
                    <a:pt x="576160" y="506546"/>
                  </a:cubicBezTo>
                  <a:lnTo>
                    <a:pt x="515869" y="496498"/>
                  </a:lnTo>
                  <a:cubicBezTo>
                    <a:pt x="509392" y="428490"/>
                    <a:pt x="540416" y="362031"/>
                    <a:pt x="556063" y="295531"/>
                  </a:cubicBezTo>
                  <a:cubicBezTo>
                    <a:pt x="585603" y="169987"/>
                    <a:pt x="578982" y="189402"/>
                    <a:pt x="616353" y="114661"/>
                  </a:cubicBezTo>
                  <a:cubicBezTo>
                    <a:pt x="613004" y="245289"/>
                    <a:pt x="643853" y="381386"/>
                    <a:pt x="606305" y="506546"/>
                  </a:cubicBezTo>
                  <a:cubicBezTo>
                    <a:pt x="578327" y="599804"/>
                    <a:pt x="604710" y="310735"/>
                    <a:pt x="586208" y="215144"/>
                  </a:cubicBezTo>
                  <a:cubicBezTo>
                    <a:pt x="583362" y="200438"/>
                    <a:pt x="559412" y="201746"/>
                    <a:pt x="546014" y="195047"/>
                  </a:cubicBezTo>
                  <a:cubicBezTo>
                    <a:pt x="297303" y="257225"/>
                    <a:pt x="292103" y="198136"/>
                    <a:pt x="184274" y="365869"/>
                  </a:cubicBezTo>
                  <a:cubicBezTo>
                    <a:pt x="176806" y="377486"/>
                    <a:pt x="177575" y="392665"/>
                    <a:pt x="174225" y="406063"/>
                  </a:cubicBezTo>
                  <a:cubicBezTo>
                    <a:pt x="512326" y="744164"/>
                    <a:pt x="139534" y="395448"/>
                    <a:pt x="1430269" y="436208"/>
                  </a:cubicBezTo>
                  <a:cubicBezTo>
                    <a:pt x="1515621" y="438903"/>
                    <a:pt x="1262083" y="466463"/>
                    <a:pt x="1179061" y="486450"/>
                  </a:cubicBezTo>
                  <a:cubicBezTo>
                    <a:pt x="722547" y="596351"/>
                    <a:pt x="1006704" y="574060"/>
                    <a:pt x="415386" y="627127"/>
                  </a:cubicBezTo>
                  <a:cubicBezTo>
                    <a:pt x="311915" y="636413"/>
                    <a:pt x="0" y="637175"/>
                    <a:pt x="103887" y="637175"/>
                  </a:cubicBezTo>
                  <a:cubicBezTo>
                    <a:pt x="338373" y="637175"/>
                    <a:pt x="572810" y="630476"/>
                    <a:pt x="807272" y="627127"/>
                  </a:cubicBezTo>
                  <a:cubicBezTo>
                    <a:pt x="797224" y="529993"/>
                    <a:pt x="794596" y="431802"/>
                    <a:pt x="777127" y="335724"/>
                  </a:cubicBezTo>
                  <a:cubicBezTo>
                    <a:pt x="772890" y="312422"/>
                    <a:pt x="787387" y="418248"/>
                    <a:pt x="767078" y="406063"/>
                  </a:cubicBezTo>
                  <a:cubicBezTo>
                    <a:pt x="736144" y="387503"/>
                    <a:pt x="740283" y="339074"/>
                    <a:pt x="726885" y="305579"/>
                  </a:cubicBezTo>
                  <a:cubicBezTo>
                    <a:pt x="642817" y="568290"/>
                    <a:pt x="695267" y="483635"/>
                    <a:pt x="626401" y="586933"/>
                  </a:cubicBezTo>
                  <a:cubicBezTo>
                    <a:pt x="623052" y="476401"/>
                    <a:pt x="622165" y="365768"/>
                    <a:pt x="616353" y="255338"/>
                  </a:cubicBezTo>
                  <a:cubicBezTo>
                    <a:pt x="615455" y="238283"/>
                    <a:pt x="612648" y="220953"/>
                    <a:pt x="606305" y="205096"/>
                  </a:cubicBezTo>
                  <a:cubicBezTo>
                    <a:pt x="599052" y="186962"/>
                    <a:pt x="586208" y="171601"/>
                    <a:pt x="576160" y="154854"/>
                  </a:cubicBezTo>
                  <a:cubicBezTo>
                    <a:pt x="572810" y="111311"/>
                    <a:pt x="529774" y="0"/>
                    <a:pt x="566111" y="24225"/>
                  </a:cubicBezTo>
                  <a:cubicBezTo>
                    <a:pt x="609376" y="53068"/>
                    <a:pt x="606305" y="122953"/>
                    <a:pt x="606305" y="174951"/>
                  </a:cubicBezTo>
                  <a:cubicBezTo>
                    <a:pt x="606305" y="292945"/>
                    <a:pt x="579509" y="409412"/>
                    <a:pt x="566111" y="526643"/>
                  </a:cubicBezTo>
                  <a:cubicBezTo>
                    <a:pt x="556063" y="493149"/>
                    <a:pt x="551605" y="394883"/>
                    <a:pt x="535966" y="426160"/>
                  </a:cubicBezTo>
                  <a:cubicBezTo>
                    <a:pt x="499520" y="499052"/>
                    <a:pt x="463670" y="592414"/>
                    <a:pt x="495773" y="667320"/>
                  </a:cubicBezTo>
                  <a:cubicBezTo>
                    <a:pt x="513376" y="708394"/>
                    <a:pt x="583251" y="648793"/>
                    <a:pt x="626401" y="637175"/>
                  </a:cubicBezTo>
                  <a:cubicBezTo>
                    <a:pt x="759118" y="601443"/>
                    <a:pt x="733738" y="608627"/>
                    <a:pt x="837417" y="556788"/>
                  </a:cubicBezTo>
                  <a:cubicBezTo>
                    <a:pt x="847465" y="543390"/>
                    <a:pt x="865485" y="533213"/>
                    <a:pt x="867562" y="516595"/>
                  </a:cubicBezTo>
                  <a:cubicBezTo>
                    <a:pt x="869420" y="501731"/>
                    <a:pt x="832557" y="477863"/>
                    <a:pt x="847465" y="476401"/>
                  </a:cubicBezTo>
                  <a:cubicBezTo>
                    <a:pt x="1024170" y="459077"/>
                    <a:pt x="1202507" y="469702"/>
                    <a:pt x="1380028" y="466353"/>
                  </a:cubicBezTo>
                  <a:cubicBezTo>
                    <a:pt x="1235686" y="425112"/>
                    <a:pt x="1310677" y="441538"/>
                    <a:pt x="1058480" y="426160"/>
                  </a:cubicBezTo>
                  <a:lnTo>
                    <a:pt x="485724" y="396014"/>
                  </a:lnTo>
                  <a:cubicBezTo>
                    <a:pt x="596256" y="392665"/>
                    <a:pt x="735124" y="459942"/>
                    <a:pt x="817320" y="385966"/>
                  </a:cubicBezTo>
                  <a:cubicBezTo>
                    <a:pt x="877947" y="331402"/>
                    <a:pt x="664634" y="327986"/>
                    <a:pt x="586208" y="305579"/>
                  </a:cubicBezTo>
                  <a:cubicBezTo>
                    <a:pt x="562762" y="298880"/>
                    <a:pt x="539780" y="290265"/>
                    <a:pt x="515869" y="285483"/>
                  </a:cubicBezTo>
                  <a:cubicBezTo>
                    <a:pt x="508525" y="284014"/>
                    <a:pt x="529267" y="292182"/>
                    <a:pt x="535966" y="295531"/>
                  </a:cubicBez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lue flywheel design template">
  <a:themeElements>
    <a:clrScheme name="Tema de Office 10">
      <a:dk1>
        <a:srgbClr val="336699"/>
      </a:dk1>
      <a:lt1>
        <a:srgbClr val="CCECFF"/>
      </a:lt1>
      <a:dk2>
        <a:srgbClr val="CCFF66"/>
      </a:dk2>
      <a:lt2>
        <a:srgbClr val="336699"/>
      </a:lt2>
      <a:accent1>
        <a:srgbClr val="DFF3FF"/>
      </a:accent1>
      <a:accent2>
        <a:srgbClr val="A6B84A"/>
      </a:accent2>
      <a:accent3>
        <a:srgbClr val="E2F4FF"/>
      </a:accent3>
      <a:accent4>
        <a:srgbClr val="2A5682"/>
      </a:accent4>
      <a:accent5>
        <a:srgbClr val="ECF8FF"/>
      </a:accent5>
      <a:accent6>
        <a:srgbClr val="96A642"/>
      </a:accent6>
      <a:hlink>
        <a:srgbClr val="73B5CF"/>
      </a:hlink>
      <a:folHlink>
        <a:srgbClr val="008080"/>
      </a:folHlink>
    </a:clrScheme>
    <a:fontScheme name="Tema de Offic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E9B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BF2D7"/>
        </a:accent5>
        <a:accent6>
          <a:srgbClr val="2D2D8A"/>
        </a:accent6>
        <a:hlink>
          <a:srgbClr val="339966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DEBA"/>
        </a:accent1>
        <a:accent2>
          <a:srgbClr val="F1FFCD"/>
        </a:accent2>
        <a:accent3>
          <a:srgbClr val="FFFFFF"/>
        </a:accent3>
        <a:accent4>
          <a:srgbClr val="000000"/>
        </a:accent4>
        <a:accent5>
          <a:srgbClr val="E7ECD9"/>
        </a:accent5>
        <a:accent6>
          <a:srgbClr val="DAE7BA"/>
        </a:accent6>
        <a:hlink>
          <a:srgbClr val="7B7D37"/>
        </a:hlink>
        <a:folHlink>
          <a:srgbClr val="3A62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777777"/>
        </a:dk1>
        <a:lt1>
          <a:srgbClr val="333333"/>
        </a:lt1>
        <a:dk2>
          <a:srgbClr val="000066"/>
        </a:dk2>
        <a:lt2>
          <a:srgbClr val="D1D1CB"/>
        </a:lt2>
        <a:accent1>
          <a:srgbClr val="99998D"/>
        </a:accent1>
        <a:accent2>
          <a:srgbClr val="6292C6"/>
        </a:accent2>
        <a:accent3>
          <a:srgbClr val="AAAAB8"/>
        </a:accent3>
        <a:accent4>
          <a:srgbClr val="2A2A2A"/>
        </a:accent4>
        <a:accent5>
          <a:srgbClr val="CACAC5"/>
        </a:accent5>
        <a:accent6>
          <a:srgbClr val="5884B3"/>
        </a:accent6>
        <a:hlink>
          <a:srgbClr val="FEF4AA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333333"/>
        </a:dk1>
        <a:lt1>
          <a:srgbClr val="FFFFFF"/>
        </a:lt1>
        <a:dk2>
          <a:srgbClr val="D1D1CB"/>
        </a:dk2>
        <a:lt2>
          <a:srgbClr val="777777"/>
        </a:lt2>
        <a:accent1>
          <a:srgbClr val="99998D"/>
        </a:accent1>
        <a:accent2>
          <a:srgbClr val="6292C6"/>
        </a:accent2>
        <a:accent3>
          <a:srgbClr val="FFFFFF"/>
        </a:accent3>
        <a:accent4>
          <a:srgbClr val="2A2A2A"/>
        </a:accent4>
        <a:accent5>
          <a:srgbClr val="CACAC5"/>
        </a:accent5>
        <a:accent6>
          <a:srgbClr val="5884B3"/>
        </a:accent6>
        <a:hlink>
          <a:srgbClr val="FEF4AA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ABCF7F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D2E4C0"/>
        </a:accent5>
        <a:accent6>
          <a:srgbClr val="E78A5C"/>
        </a:accent6>
        <a:hlink>
          <a:srgbClr val="EA552C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85CADF"/>
        </a:dk1>
        <a:lt1>
          <a:srgbClr val="DBF0FF"/>
        </a:lt1>
        <a:dk2>
          <a:srgbClr val="CCFFFF"/>
        </a:dk2>
        <a:lt2>
          <a:srgbClr val="003366"/>
        </a:lt2>
        <a:accent1>
          <a:srgbClr val="3F709D"/>
        </a:accent1>
        <a:accent2>
          <a:srgbClr val="00B000"/>
        </a:accent2>
        <a:accent3>
          <a:srgbClr val="EAF6FF"/>
        </a:accent3>
        <a:accent4>
          <a:srgbClr val="71ACBE"/>
        </a:accent4>
        <a:accent5>
          <a:srgbClr val="AFBBCC"/>
        </a:accent5>
        <a:accent6>
          <a:srgbClr val="009F00"/>
        </a:accent6>
        <a:hlink>
          <a:srgbClr val="66CCFF"/>
        </a:hlink>
        <a:folHlink>
          <a:srgbClr val="FFF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663300"/>
        </a:dk1>
        <a:lt1>
          <a:srgbClr val="D2BA9E"/>
        </a:lt1>
        <a:dk2>
          <a:srgbClr val="DFC08D"/>
        </a:dk2>
        <a:lt2>
          <a:srgbClr val="2D2015"/>
        </a:lt2>
        <a:accent1>
          <a:srgbClr val="C6DF95"/>
        </a:accent1>
        <a:accent2>
          <a:srgbClr val="8F5F2F"/>
        </a:accent2>
        <a:accent3>
          <a:srgbClr val="E5D9CC"/>
        </a:accent3>
        <a:accent4>
          <a:srgbClr val="562A00"/>
        </a:accent4>
        <a:accent5>
          <a:srgbClr val="DFECC8"/>
        </a:accent5>
        <a:accent6>
          <a:srgbClr val="81552A"/>
        </a:accent6>
        <a:hlink>
          <a:srgbClr val="CCB400"/>
        </a:hlink>
        <a:folHlink>
          <a:srgbClr val="5C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9">
        <a:dk1>
          <a:srgbClr val="969696"/>
        </a:dk1>
        <a:lt1>
          <a:srgbClr val="DEF6F1"/>
        </a:lt1>
        <a:dk2>
          <a:srgbClr val="8BCD33"/>
        </a:dk2>
        <a:lt2>
          <a:srgbClr val="969696"/>
        </a:lt2>
        <a:accent1>
          <a:srgbClr val="E8FFCD"/>
        </a:accent1>
        <a:accent2>
          <a:srgbClr val="8DC6FF"/>
        </a:accent2>
        <a:accent3>
          <a:srgbClr val="ECFAF7"/>
        </a:accent3>
        <a:accent4>
          <a:srgbClr val="7F7F7F"/>
        </a:accent4>
        <a:accent5>
          <a:srgbClr val="F2FFE3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10">
        <a:dk1>
          <a:srgbClr val="336699"/>
        </a:dk1>
        <a:lt1>
          <a:srgbClr val="CCECFF"/>
        </a:lt1>
        <a:dk2>
          <a:srgbClr val="CCFF66"/>
        </a:dk2>
        <a:lt2>
          <a:srgbClr val="336699"/>
        </a:lt2>
        <a:accent1>
          <a:srgbClr val="DFF3FF"/>
        </a:accent1>
        <a:accent2>
          <a:srgbClr val="A6B84A"/>
        </a:accent2>
        <a:accent3>
          <a:srgbClr val="E2F4FF"/>
        </a:accent3>
        <a:accent4>
          <a:srgbClr val="2A5682"/>
        </a:accent4>
        <a:accent5>
          <a:srgbClr val="ECF8FF"/>
        </a:accent5>
        <a:accent6>
          <a:srgbClr val="96A642"/>
        </a:accent6>
        <a:hlink>
          <a:srgbClr val="73B5CF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11">
        <a:dk1>
          <a:srgbClr val="000000"/>
        </a:dk1>
        <a:lt1>
          <a:srgbClr val="FFFFD9"/>
        </a:lt1>
        <a:dk2>
          <a:srgbClr val="663300"/>
        </a:dk2>
        <a:lt2>
          <a:srgbClr val="777777"/>
        </a:lt2>
        <a:accent1>
          <a:srgbClr val="F6FDE1"/>
        </a:accent1>
        <a:accent2>
          <a:srgbClr val="BFC39F"/>
        </a:accent2>
        <a:accent3>
          <a:srgbClr val="FFFFE9"/>
        </a:accent3>
        <a:accent4>
          <a:srgbClr val="000000"/>
        </a:accent4>
        <a:accent5>
          <a:srgbClr val="FAFEEE"/>
        </a:accent5>
        <a:accent6>
          <a:srgbClr val="ADB090"/>
        </a:accent6>
        <a:hlink>
          <a:srgbClr val="FE7F52"/>
        </a:hlink>
        <a:folHlink>
          <a:srgbClr val="F836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12">
        <a:dk1>
          <a:srgbClr val="969696"/>
        </a:dk1>
        <a:lt1>
          <a:srgbClr val="DADAE6"/>
        </a:lt1>
        <a:dk2>
          <a:srgbClr val="FFFFFF"/>
        </a:dk2>
        <a:lt2>
          <a:srgbClr val="3E3E5C"/>
        </a:lt2>
        <a:accent1>
          <a:srgbClr val="C4CFE6"/>
        </a:accent1>
        <a:accent2>
          <a:srgbClr val="9DE719"/>
        </a:accent2>
        <a:accent3>
          <a:srgbClr val="EAEAF0"/>
        </a:accent3>
        <a:accent4>
          <a:srgbClr val="7F7F7F"/>
        </a:accent4>
        <a:accent5>
          <a:srgbClr val="DEE4F0"/>
        </a:accent5>
        <a:accent6>
          <a:srgbClr val="8ED116"/>
        </a:accent6>
        <a:hlink>
          <a:srgbClr val="0066CC"/>
        </a:hlink>
        <a:folHlink>
          <a:srgbClr val="FAFFF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flywheel design template</Template>
  <TotalTime>72</TotalTime>
  <Words>657</Words>
  <Application>Microsoft Office PowerPoint</Application>
  <PresentationFormat>Presentación en pantalla (4:3)</PresentationFormat>
  <Paragraphs>165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Blue flywheel design template</vt:lpstr>
      <vt:lpstr>Documento</vt:lpstr>
      <vt:lpstr>Hoja de cálculo</vt:lpstr>
      <vt:lpstr>Worksheet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Gamolama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XP-SP3-V-Gamolama</dc:creator>
  <cp:lastModifiedBy>wilson</cp:lastModifiedBy>
  <cp:revision>19</cp:revision>
  <dcterms:created xsi:type="dcterms:W3CDTF">2010-08-08T03:12:00Z</dcterms:created>
  <dcterms:modified xsi:type="dcterms:W3CDTF">2012-02-14T00:07:12Z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TC011408323082</vt:lpwstr>
  </property>
</Properties>
</file>